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6"/>
  </p:notesMasterIdLst>
  <p:handoutMasterIdLst>
    <p:handoutMasterId r:id="rId7"/>
  </p:handoutMasterIdLst>
  <p:sldIdLst>
    <p:sldId id="359" r:id="rId2"/>
    <p:sldId id="583" r:id="rId3"/>
    <p:sldId id="584" r:id="rId4"/>
    <p:sldId id="585" r:id="rId5"/>
  </p:sldIdLst>
  <p:sldSz cx="9144000" cy="6858000" type="screen4x3"/>
  <p:notesSz cx="6797675" cy="9926638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FF6600"/>
    <a:srgbClr val="008000"/>
    <a:srgbClr val="006600"/>
    <a:srgbClr val="33CCCC"/>
    <a:srgbClr val="B959D3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412" autoAdjust="0"/>
  </p:normalViewPr>
  <p:slideViewPr>
    <p:cSldViewPr>
      <p:cViewPr>
        <p:scale>
          <a:sx n="96" d="100"/>
          <a:sy n="96" d="100"/>
        </p:scale>
        <p:origin x="-1003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C28F71B-6B20-4EDD-B426-3C8A938BF635}" type="datetimeFigureOut">
              <a:rPr lang="es-ES" smtClean="0"/>
              <a:pPr/>
              <a:t>15/03/2018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5329739C-0FFF-4547-9BD0-EAF66F484223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0950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100F1EF8-7FA5-4B16-97A7-451AEB7ABAFC}" type="datetimeFigureOut">
              <a:rPr lang="es-ES" smtClean="0"/>
              <a:pPr/>
              <a:t>15/03/2018</a:t>
            </a:fld>
            <a:endParaRPr lang="es-ES_tradn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es-ES_tradn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 vert="horz" lIns="91431" tIns="45715" rIns="91431" bIns="45715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5A00B78F-6890-48A0-88AD-189844B216B7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04382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00B78F-6890-48A0-88AD-189844B216B7}" type="slidenum">
              <a:rPr lang="es-ES_tradnl" smtClean="0"/>
              <a:pPr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39763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7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editar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12/02/2018</a:t>
            </a:r>
            <a:endParaRPr lang="es-ES_tradn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Ley 9/2017, de Contratos del Sector Público                                                           Versión 0.0</a:t>
            </a:r>
            <a:endParaRPr lang="es-ES_tradnl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DC7A5C1-E31A-4437-B151-CFBDF95C47EE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Editar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12/02/2018</a:t>
            </a: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Ley 9/2017, de Contratos del Sector Público                                                           Versión 0.0</a:t>
            </a: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A5C1-E31A-4437-B151-CFBDF95C47EE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7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2"/>
            <a:ext cx="457200" cy="441325"/>
          </a:xfrm>
        </p:spPr>
        <p:txBody>
          <a:bodyPr/>
          <a:lstStyle/>
          <a:p>
            <a:fld id="{2DC7A5C1-E31A-4437-B151-CFBDF95C47EE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Editar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12/02/2018</a:t>
            </a: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Ley 9/2017, de Contratos del Sector Público                                                           Versión 0.0</a:t>
            </a:r>
            <a:endParaRPr lang="es-ES_tradnl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2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12/02/2018</a:t>
            </a: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Ley 9/2017, de Contratos del Sector Público                                                           Versión 0.0</a:t>
            </a: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3"/>
            <a:ext cx="457200" cy="441325"/>
          </a:xfrm>
        </p:spPr>
        <p:txBody>
          <a:bodyPr/>
          <a:lstStyle/>
          <a:p>
            <a:fld id="{2DC7A5C1-E31A-4437-B151-CFBDF95C47EE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Editar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1"/>
            <a:ext cx="6480175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Editar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7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DC7A5C1-E31A-4437-B151-CFBDF95C47EE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r>
              <a:rPr lang="es-ES" smtClean="0"/>
              <a:t>12/02/2018</a:t>
            </a: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Ley 9/2017, de Contratos del Sector Público                                                           Versión 0.0</a:t>
            </a: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A5C1-E31A-4437-B151-CFBDF95C47EE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1" y="1575653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Editar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Editar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3" y="1524001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Editar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1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Editar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12/02/2018</a:t>
            </a:r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799" y="6409944"/>
            <a:ext cx="5343525" cy="365760"/>
          </a:xfrm>
        </p:spPr>
        <p:txBody>
          <a:bodyPr/>
          <a:lstStyle/>
          <a:p>
            <a:r>
              <a:rPr lang="es-ES" smtClean="0"/>
              <a:t>Ley 9/2017, de Contratos del Sector Público                                                           Versión 0.0</a:t>
            </a:r>
            <a:endParaRPr lang="es-ES_tradnl" dirty="0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4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Editar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Editar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7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DC7A5C1-E31A-4437-B151-CFBDF95C47EE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solidFill>
                  <a:schemeClr val="bg2"/>
                </a:solidFill>
              </a:defRPr>
            </a:lvl1pPr>
          </a:lstStyle>
          <a:p>
            <a:r>
              <a:rPr lang="es-ES" smtClean="0"/>
              <a:t>12/02/2018</a:t>
            </a:r>
            <a:endParaRPr lang="es-ES_tradn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843264" cy="365760"/>
          </a:xfrm>
        </p:spPr>
        <p:txBody>
          <a:bodyPr/>
          <a:lstStyle>
            <a:lvl1pPr>
              <a:defRPr sz="1000">
                <a:solidFill>
                  <a:schemeClr val="bg2"/>
                </a:solidFill>
              </a:defRPr>
            </a:lvl1pPr>
          </a:lstStyle>
          <a:p>
            <a:r>
              <a:rPr lang="es-ES" smtClean="0"/>
              <a:t>Ley 9/2017, de Contratos del Sector Público                                                           Versión 0.0</a:t>
            </a:r>
            <a:endParaRPr lang="es-ES_tradn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1"/>
            <a:ext cx="457200" cy="441325"/>
          </a:xfrm>
        </p:spPr>
        <p:txBody>
          <a:bodyPr/>
          <a:lstStyle/>
          <a:p>
            <a:fld id="{2DC7A5C1-E31A-4437-B151-CFBDF95C47EE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7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12/02/2018</a:t>
            </a:r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Ley 9/2017, de Contratos del Sector Público                                                           Versión 0.0</a:t>
            </a:r>
            <a:endParaRPr lang="es-ES_trad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1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Editar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Editar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9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DC7A5C1-E31A-4437-B151-CFBDF95C47EE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12/02/2018</a:t>
            </a: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5334000" cy="365760"/>
          </a:xfrm>
        </p:spPr>
        <p:txBody>
          <a:bodyPr/>
          <a:lstStyle/>
          <a:p>
            <a:r>
              <a:rPr lang="es-ES" smtClean="0"/>
              <a:t>Ley 9/2017, de Contratos del Sector Público                                                           Versión 0.0</a:t>
            </a:r>
            <a:endParaRPr lang="es-ES_tradn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9"/>
            <a:ext cx="457200" cy="441325"/>
          </a:xfrm>
        </p:spPr>
        <p:txBody>
          <a:bodyPr/>
          <a:lstStyle/>
          <a:p>
            <a:fld id="{2DC7A5C1-E31A-4437-B151-CFBDF95C47EE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Editar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r>
              <a:rPr lang="es-ES" smtClean="0"/>
              <a:t>12/02/2018</a:t>
            </a: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s-ES" smtClean="0"/>
              <a:t>Ley 9/2017, de Contratos del Sector Público                                                           Versión 0.0</a:t>
            </a:r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1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12/02/2018</a:t>
            </a:r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541932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Ley 9/2017, de Contratos del Sector Público                                                           Versión 0.0</a:t>
            </a:r>
            <a:endParaRPr lang="es-ES_tradnl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5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DC7A5C1-E31A-4437-B151-CFBDF95C47EE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A5C1-E31A-4437-B151-CFBDF95C47EE}" type="slidenum">
              <a:rPr lang="es-ES_tradnl" smtClean="0"/>
              <a:pPr/>
              <a:t>1</a:t>
            </a:fld>
            <a:endParaRPr lang="es-ES_tradnl" dirty="0"/>
          </a:p>
        </p:txBody>
      </p:sp>
      <p:sp>
        <p:nvSpPr>
          <p:cNvPr id="8" name="7 Rectángulo"/>
          <p:cNvSpPr/>
          <p:nvPr/>
        </p:nvSpPr>
        <p:spPr bwMode="auto">
          <a:xfrm>
            <a:off x="179512" y="188640"/>
            <a:ext cx="3744416" cy="6192688"/>
          </a:xfrm>
          <a:prstGeom prst="rect">
            <a:avLst/>
          </a:prstGeom>
          <a:solidFill>
            <a:schemeClr val="accent1"/>
          </a:solidFill>
          <a:ln w="38100" cap="flat" cmpd="sng" algn="ctr">
            <a:noFill/>
            <a:prstDash val="sysDot"/>
            <a:round/>
            <a:headEnd type="none" w="med" len="med"/>
            <a:tailEnd type="arrow" w="med" len="med"/>
          </a:ln>
          <a:effectLst/>
        </p:spPr>
        <p:txBody>
          <a:bodyPr vert="horz" wrap="none" lIns="0" tIns="54864" rIns="0" bIns="54864" numCol="1" rtlCol="0" anchor="ctr" anchorCtr="0" compatLnSpc="1">
            <a:prstTxWarp prst="textNoShape">
              <a:avLst/>
            </a:prstTxWarp>
          </a:bodyPr>
          <a:lstStyle/>
          <a:p>
            <a:pPr algn="ctr" defTabSz="912813" fontAlgn="base">
              <a:spcBef>
                <a:spcPct val="0"/>
              </a:spcBef>
              <a:spcAft>
                <a:spcPct val="0"/>
              </a:spcAft>
            </a:pPr>
            <a:endParaRPr lang="es-ES" sz="1000" b="1">
              <a:solidFill>
                <a:srgbClr val="000000"/>
              </a:solidFill>
            </a:endParaRPr>
          </a:p>
        </p:txBody>
      </p:sp>
      <p:sp>
        <p:nvSpPr>
          <p:cNvPr id="12" name="12 Título"/>
          <p:cNvSpPr txBox="1">
            <a:spLocks/>
          </p:cNvSpPr>
          <p:nvPr/>
        </p:nvSpPr>
        <p:spPr>
          <a:xfrm>
            <a:off x="4067944" y="2636911"/>
            <a:ext cx="5040560" cy="3024337"/>
          </a:xfrm>
          <a:prstGeom prst="rect">
            <a:avLst/>
          </a:prstGeom>
        </p:spPr>
        <p:txBody>
          <a:bodyPr anchor="ctr"/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300"/>
              </a:spcAft>
            </a:pPr>
            <a:endParaRPr lang="es-ES" sz="3200" b="1" dirty="0" smtClean="0">
              <a:solidFill>
                <a:srgbClr val="3A4972"/>
              </a:solidFill>
            </a:endParaRPr>
          </a:p>
          <a:p>
            <a:pPr>
              <a:spcAft>
                <a:spcPts val="300"/>
              </a:spcAft>
            </a:pPr>
            <a:r>
              <a:rPr lang="es-ES" sz="3200" b="1" dirty="0" smtClean="0">
                <a:solidFill>
                  <a:srgbClr val="3A4972"/>
                </a:solidFill>
              </a:rPr>
              <a:t>LEY 9/2017, DE 8 DE NOVIEMBRE, DE CONTRATOS DEL SECTOR PÚBLICO: Claves</a:t>
            </a:r>
          </a:p>
          <a:p>
            <a:pPr>
              <a:spcAft>
                <a:spcPts val="300"/>
              </a:spcAft>
            </a:pPr>
            <a:r>
              <a:rPr lang="es-ES" sz="2400" b="1" dirty="0" smtClean="0">
                <a:solidFill>
                  <a:srgbClr val="3A4972"/>
                </a:solidFill>
              </a:rPr>
              <a:t>CONTRATACIÓN</a:t>
            </a:r>
          </a:p>
          <a:p>
            <a:pPr>
              <a:spcAft>
                <a:spcPts val="300"/>
              </a:spcAft>
            </a:pPr>
            <a:endParaRPr lang="es-ES" sz="2400" b="1" dirty="0">
              <a:solidFill>
                <a:srgbClr val="3A4972"/>
              </a:solidFill>
            </a:endParaRPr>
          </a:p>
          <a:p>
            <a:pPr>
              <a:spcAft>
                <a:spcPts val="300"/>
              </a:spcAft>
            </a:pPr>
            <a:endParaRPr lang="es-ES" sz="2000" dirty="0"/>
          </a:p>
        </p:txBody>
      </p:sp>
      <p:sp>
        <p:nvSpPr>
          <p:cNvPr id="13" name="12 Rectángulo"/>
          <p:cNvSpPr/>
          <p:nvPr/>
        </p:nvSpPr>
        <p:spPr>
          <a:xfrm>
            <a:off x="4392488" y="6008918"/>
            <a:ext cx="4572000" cy="34977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s-ES" sz="1400" kern="0" dirty="0" smtClean="0">
                <a:solidFill>
                  <a:srgbClr val="3A4972"/>
                </a:solidFill>
              </a:rPr>
              <a:t>12 DE FEBRERO DE 2018</a:t>
            </a:r>
            <a:endParaRPr lang="es-ES" sz="1400" kern="0" dirty="0">
              <a:solidFill>
                <a:srgbClr val="3A497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32656"/>
            <a:ext cx="6088063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216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A5C1-E31A-4437-B151-CFBDF95C47EE}" type="slidenum">
              <a:rPr lang="es-ES_tradnl" smtClean="0"/>
              <a:pPr/>
              <a:t>2</a:t>
            </a:fld>
            <a:endParaRPr lang="es-ES_tradnl"/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251520" y="476672"/>
            <a:ext cx="7560840" cy="487510"/>
          </a:xfrm>
        </p:spPr>
        <p:txBody>
          <a:bodyPr>
            <a:normAutofit/>
          </a:bodyPr>
          <a:lstStyle/>
          <a:p>
            <a:pPr algn="l"/>
            <a:r>
              <a:rPr lang="es-ES_tradnl" sz="2000" b="1" dirty="0" smtClean="0">
                <a:solidFill>
                  <a:schemeClr val="tx1"/>
                </a:solidFill>
              </a:rPr>
              <a:t>Claves de la Ley 9/2017</a:t>
            </a:r>
            <a:endParaRPr lang="es-ES_tradnl" sz="2000" b="1" dirty="0">
              <a:solidFill>
                <a:schemeClr val="tx1"/>
              </a:solidFill>
            </a:endParaRPr>
          </a:p>
        </p:txBody>
      </p:sp>
      <p:sp>
        <p:nvSpPr>
          <p:cNvPr id="7" name="24 CuadroTexto"/>
          <p:cNvSpPr txBox="1"/>
          <p:nvPr/>
        </p:nvSpPr>
        <p:spPr>
          <a:xfrm>
            <a:off x="395536" y="1700808"/>
            <a:ext cx="8352928" cy="449417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Coexistencia de la nueva Ley 9/2017 con la Ley 31/2007.</a:t>
            </a:r>
          </a:p>
          <a:p>
            <a:pPr marL="34290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suprimen para los poderes adjudicadores que no son Administración Pública las  instrucciones de contratación (Orden </a:t>
            </a:r>
            <a:r>
              <a:rPr lang="es-ES" sz="1600" dirty="0" err="1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FOM</a:t>
            </a: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/4003/2008).</a:t>
            </a:r>
          </a:p>
          <a:p>
            <a:pPr marL="34290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s-ES" sz="16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suprime el procedimiento negociado sin publicidad por razón de la cuantía</a:t>
            </a: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s-ES" sz="16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crea un nuevo procedimiento abierto </a:t>
            </a: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simplificado, que podrá ser objeto de una tramitación aún más simplificada en los supuestos asimismo previstos.</a:t>
            </a:r>
          </a:p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</a:t>
            </a:r>
            <a:r>
              <a:rPr lang="es-ES" sz="16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introduce un nuevo procedimiento denominado “asociación para la innovación</a:t>
            </a: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”.</a:t>
            </a:r>
          </a:p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establecen obligaciones para el órgano de contratación en relación a:</a:t>
            </a:r>
          </a:p>
          <a:p>
            <a:pPr marL="720000" lvl="1" indent="-36000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00336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necesidad y la idoneidad del contrato y la eficiencia en la contratación.</a:t>
            </a:r>
          </a:p>
          <a:p>
            <a:pPr marL="720000" lvl="1" indent="-36000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00336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planificación de la actividad de contratación.</a:t>
            </a:r>
          </a:p>
          <a:p>
            <a:pPr marL="720000" lvl="1" indent="-36000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00336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lucha contra la corrupción y la prevención de conflictos de intereses</a:t>
            </a:r>
            <a:r>
              <a:rPr lang="es-ES" sz="1400" dirty="0" smtClean="0">
                <a:solidFill>
                  <a:srgbClr val="00336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s-ES" sz="16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</a:t>
            </a: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contemplan nuevos plazos de duración de los contratos, la necesidad de preaviso en las prórrogas y la posible “prórroga excepcional” en los supuestos y con los requisitos previstos.</a:t>
            </a:r>
            <a:endParaRPr lang="es-ES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12/02/2018</a:t>
            </a:r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5851376" cy="365760"/>
          </a:xfrm>
        </p:spPr>
        <p:txBody>
          <a:bodyPr/>
          <a:lstStyle/>
          <a:p>
            <a:r>
              <a:rPr lang="es-ES_tradnl" dirty="0" smtClean="0"/>
              <a:t>Ley 9/2017, de Contratos del Sector Público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27159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A5C1-E31A-4437-B151-CFBDF95C47EE}" type="slidenum">
              <a:rPr lang="es-ES_tradnl" smtClean="0"/>
              <a:pPr/>
              <a:t>3</a:t>
            </a:fld>
            <a:endParaRPr lang="es-ES_tradnl"/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251520" y="476672"/>
            <a:ext cx="7560840" cy="487510"/>
          </a:xfrm>
        </p:spPr>
        <p:txBody>
          <a:bodyPr>
            <a:normAutofit/>
          </a:bodyPr>
          <a:lstStyle/>
          <a:p>
            <a:pPr algn="l"/>
            <a:r>
              <a:rPr lang="es-ES_tradnl" sz="2000" b="1" dirty="0" smtClean="0">
                <a:solidFill>
                  <a:schemeClr val="tx1"/>
                </a:solidFill>
              </a:rPr>
              <a:t>Claves de la Ley 9/2017</a:t>
            </a:r>
            <a:endParaRPr lang="es-ES_tradnl" sz="2000" b="1" dirty="0">
              <a:solidFill>
                <a:schemeClr val="tx1"/>
              </a:solidFill>
            </a:endParaRPr>
          </a:p>
        </p:txBody>
      </p:sp>
      <p:sp>
        <p:nvSpPr>
          <p:cNvPr id="7" name="24 CuadroTexto"/>
          <p:cNvSpPr txBox="1"/>
          <p:nvPr/>
        </p:nvSpPr>
        <p:spPr>
          <a:xfrm>
            <a:off x="395536" y="1628800"/>
            <a:ext cx="8352928" cy="463793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arenR" startAt="8"/>
            </a:pP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Aumentan las exigencia a los medios propios. </a:t>
            </a:r>
          </a:p>
          <a:p>
            <a:pPr marL="34290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arenR" startAt="8"/>
            </a:pP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amplían los supuestos en que cabe interponer recurso especial en materia de contratación.</a:t>
            </a:r>
          </a:p>
          <a:p>
            <a:pPr marL="34290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arenR" startAt="8"/>
            </a:pP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Difusión exclusiva de la información de la actividad de contratación: Perfil del Contratante.</a:t>
            </a:r>
          </a:p>
          <a:p>
            <a:pPr marL="34290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arenR" startAt="8"/>
            </a:pP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Nuevas obligaciones de publicidad: encargos a medios propios, modificados.</a:t>
            </a:r>
          </a:p>
          <a:p>
            <a:pPr marL="34290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arenR" startAt="8"/>
            </a:pP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Obligación de dividir el objeto del contrato en lotes. Salvo justificación en contrario.</a:t>
            </a:r>
          </a:p>
          <a:p>
            <a:pPr marL="34290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arenR" startAt="8"/>
            </a:pPr>
            <a:r>
              <a:rPr lang="es-ES" sz="16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acreditación del cumplimento de los requisitos previos se realizará </a:t>
            </a: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obligatoriamente por </a:t>
            </a:r>
            <a:r>
              <a:rPr lang="es-ES" sz="16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medio de declaración responsable firmada. </a:t>
            </a:r>
            <a:endParaRPr lang="es-ES" sz="1600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arenR" startAt="8"/>
            </a:pP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adjudicación de los contratos se realizará, con las excepciones previstas, utilizando una pluralidad de criterios de adjudicación en base a la mejor relación calidad-precio. </a:t>
            </a:r>
          </a:p>
          <a:p>
            <a:pPr marL="34290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arenR" startAt="8"/>
            </a:pP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Posibilidad de incluir aspectos medioambientales o sociales para la valoración de la mejor relación calidad precio, así como la cuantificación y experiencia del personal adscrito cuando la calidad de dicho personal pueda afectar de manera significativa a su mejor ejecución.</a:t>
            </a:r>
          </a:p>
          <a:p>
            <a:pPr marL="34290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arenR" startAt="8"/>
            </a:pPr>
            <a:r>
              <a:rPr lang="es-ES" sz="1600" dirty="0">
                <a:solidFill>
                  <a:srgbClr val="00336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Cuando sólo se utilice un criterio de valoración estará relacionado con el precio o un criterio basado en la rentabilidad</a:t>
            </a:r>
            <a:r>
              <a:rPr lang="es-ES" sz="1600" dirty="0" smtClean="0">
                <a:solidFill>
                  <a:srgbClr val="00336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ES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12/02/2018</a:t>
            </a:r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5851376" cy="365760"/>
          </a:xfrm>
        </p:spPr>
        <p:txBody>
          <a:bodyPr/>
          <a:lstStyle/>
          <a:p>
            <a:r>
              <a:rPr lang="es-ES_tradnl" dirty="0" smtClean="0"/>
              <a:t>Ley 9/2017, de Contratos del Sector Público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7698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A5C1-E31A-4437-B151-CFBDF95C47EE}" type="slidenum">
              <a:rPr lang="es-ES_tradnl" smtClean="0"/>
              <a:pPr/>
              <a:t>4</a:t>
            </a:fld>
            <a:endParaRPr lang="es-ES_tradnl"/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251520" y="476672"/>
            <a:ext cx="7560840" cy="487510"/>
          </a:xfrm>
        </p:spPr>
        <p:txBody>
          <a:bodyPr>
            <a:normAutofit/>
          </a:bodyPr>
          <a:lstStyle/>
          <a:p>
            <a:pPr algn="l"/>
            <a:r>
              <a:rPr lang="es-ES_tradnl" sz="2000" b="1" dirty="0" smtClean="0">
                <a:solidFill>
                  <a:schemeClr val="tx1"/>
                </a:solidFill>
              </a:rPr>
              <a:t>Claves de la Ley 9/2017</a:t>
            </a:r>
            <a:endParaRPr lang="es-ES_tradnl" sz="2000" b="1" dirty="0">
              <a:solidFill>
                <a:schemeClr val="tx1"/>
              </a:solidFill>
            </a:endParaRPr>
          </a:p>
        </p:txBody>
      </p:sp>
      <p:sp>
        <p:nvSpPr>
          <p:cNvPr id="7" name="24 CuadroTexto"/>
          <p:cNvSpPr txBox="1"/>
          <p:nvPr/>
        </p:nvSpPr>
        <p:spPr>
          <a:xfrm>
            <a:off x="395536" y="1628800"/>
            <a:ext cx="8352928" cy="379578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arenR" startAt="17"/>
            </a:pPr>
            <a:r>
              <a:rPr lang="es-ES" sz="16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Rechazo de </a:t>
            </a: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ofertas anormalmente </a:t>
            </a:r>
            <a:r>
              <a:rPr lang="es-ES" sz="16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bajas </a:t>
            </a: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cuando vulneren </a:t>
            </a:r>
            <a:r>
              <a:rPr lang="es-ES" sz="16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normativa sobre subcontratación o no </a:t>
            </a: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cumplan </a:t>
            </a:r>
            <a:r>
              <a:rPr lang="es-ES" sz="16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obligaciones aplicables en materia medioambiental, social o laboral incluido los convenios laborales vigentes.</a:t>
            </a:r>
          </a:p>
          <a:p>
            <a:pPr marL="342900" lvl="0" indent="-342900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17"/>
            </a:pPr>
            <a:r>
              <a:rPr lang="es-ES" sz="16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Obligación de establecer en el PCAP al menos una de las condiciones especiales de ejecución </a:t>
            </a: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referidas </a:t>
            </a:r>
            <a:r>
              <a:rPr lang="es-ES" sz="16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consideraciones económicas, relacionadas con la innovación, de tipo medioambiental o de tipo social</a:t>
            </a: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17"/>
            </a:pP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Modificación convencional del contrato hasta un máximo del 20% del precio inicial del contrato y no podrá suponer el establecimiento de nuevos precios unitarios no previstos en el contrato.</a:t>
            </a:r>
          </a:p>
          <a:p>
            <a:pPr marL="342900" lvl="0" indent="-342900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17"/>
            </a:pPr>
            <a:r>
              <a:rPr lang="es-ES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Subcontratación: Identificación de tareas críticas que no podrán subcontratarse y posibilidad/obligación de comprobar pagos a subcontratistas o suministradores.</a:t>
            </a:r>
          </a:p>
          <a:p>
            <a:pPr marL="342900" lvl="0" indent="-342900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17"/>
            </a:pPr>
            <a:endParaRPr lang="es-ES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12/02/2018</a:t>
            </a:r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5851376" cy="365760"/>
          </a:xfrm>
        </p:spPr>
        <p:txBody>
          <a:bodyPr/>
          <a:lstStyle/>
          <a:p>
            <a:r>
              <a:rPr lang="es-ES_tradnl" dirty="0" smtClean="0"/>
              <a:t>Ley 9/2017, de Contratos del Sector Público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32217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Valenciaport">
      <a:dk1>
        <a:srgbClr val="003366"/>
      </a:dk1>
      <a:lt1>
        <a:srgbClr val="FFFFFF"/>
      </a:lt1>
      <a:dk2>
        <a:srgbClr val="003366"/>
      </a:dk2>
      <a:lt2>
        <a:srgbClr val="000000"/>
      </a:lt2>
      <a:accent1>
        <a:srgbClr val="003366"/>
      </a:accent1>
      <a:accent2>
        <a:srgbClr val="565656"/>
      </a:accent2>
      <a:accent3>
        <a:srgbClr val="DDDDDD"/>
      </a:accent3>
      <a:accent4>
        <a:srgbClr val="BCCDFC"/>
      </a:accent4>
      <a:accent5>
        <a:srgbClr val="FFBA2F"/>
      </a:accent5>
      <a:accent6>
        <a:srgbClr val="FF5F5F"/>
      </a:accent6>
      <a:hlink>
        <a:srgbClr val="DADBE9"/>
      </a:hlink>
      <a:folHlink>
        <a:srgbClr val="A5A5A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cion interna, reunion, modelo 1, 201709.pptx" id="{117421BD-3DDF-4AB7-94B2-D3FCA7275CFB}" vid="{C3E00E37-BA16-469C-9AAC-9A38AE7F9829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 interna, reunion, modelo 1, 201709</Template>
  <TotalTime>1994</TotalTime>
  <Words>515</Words>
  <Application>Microsoft Office PowerPoint</Application>
  <PresentationFormat>Presentación en pantalla (4:3)</PresentationFormat>
  <Paragraphs>41</Paragraphs>
  <Slides>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Civil</vt:lpstr>
      <vt:lpstr>Presentación de PowerPoint</vt:lpstr>
      <vt:lpstr>Claves de la Ley 9/2017</vt:lpstr>
      <vt:lpstr>Claves de la Ley 9/2017</vt:lpstr>
      <vt:lpstr>Claves de la Ley 9/2017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Iciar Ponce de León</dc:creator>
  <cp:lastModifiedBy>Peñalver de Lamo, Olga</cp:lastModifiedBy>
  <cp:revision>170</cp:revision>
  <cp:lastPrinted>2018-02-12T17:28:31Z</cp:lastPrinted>
  <dcterms:created xsi:type="dcterms:W3CDTF">2017-11-28T21:02:03Z</dcterms:created>
  <dcterms:modified xsi:type="dcterms:W3CDTF">2018-03-15T08:39:08Z</dcterms:modified>
</cp:coreProperties>
</file>